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7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3" r:id="rId2"/>
    <p:sldId id="295" r:id="rId3"/>
    <p:sldId id="299" r:id="rId4"/>
    <p:sldId id="300" r:id="rId5"/>
    <p:sldId id="311" r:id="rId6"/>
    <p:sldId id="312" r:id="rId7"/>
    <p:sldId id="315" r:id="rId8"/>
    <p:sldId id="316" r:id="rId9"/>
    <p:sldId id="30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tanat Zhakenova" initials="SZ" lastIdx="2" clrIdx="0">
    <p:extLst>
      <p:ext uri="{19B8F6BF-5375-455C-9EA6-DF929625EA0E}">
        <p15:presenceInfo xmlns:p15="http://schemas.microsoft.com/office/powerpoint/2012/main" userId="Saltanat Zhaken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080"/>
    <a:srgbClr val="6600FF"/>
    <a:srgbClr val="489666"/>
    <a:srgbClr val="34164A"/>
    <a:srgbClr val="372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03" autoAdjust="0"/>
    <p:restoredTop sz="89763" autoAdjust="0"/>
  </p:normalViewPr>
  <p:slideViewPr>
    <p:cSldViewPr>
      <p:cViewPr varScale="1">
        <p:scale>
          <a:sx n="67" d="100"/>
          <a:sy n="67" d="100"/>
        </p:scale>
        <p:origin x="11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985ACF-DE30-4F27-8352-1C881EEA5F00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C0AC19E-CA8B-41B8-85E6-0D438B13DC4A}">
      <dgm:prSet phldrT="[Текст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Nexus targeted dialogues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D911394-F468-46B4-B4B1-2C8BCB1B79A7}" type="parTrans" cxnId="{5A9A3533-3217-4915-94B8-3A881C788B9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D113DCD-AADD-4201-B9F4-13E48CC8B525}" type="sibTrans" cxnId="{5A9A3533-3217-4915-94B8-3A881C788B9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08DF062-D956-42C3-AFDE-D80C87CC2980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/>
            <a:t>Пилотный проект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B223F32-DBFA-40FB-B35C-9C5B218A08D4}" type="parTrans" cxnId="{224C7C18-D105-4650-BAE6-165BFF67B04E}">
      <dgm:prSet/>
      <dgm:spPr>
        <a:solidFill>
          <a:srgbClr val="00B050"/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6BD567C-3ED7-4247-88E9-527A5632C3C9}" type="sibTrans" cxnId="{224C7C18-D105-4650-BAE6-165BFF67B0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714FC03-BFA4-42CA-8D24-5B1FFC8597C2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800" dirty="0"/>
            <a:t>Оценки, обзоры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5EB8844-4AD3-46C0-ABC5-B25E5B52BACB}" type="parTrans" cxnId="{DF957603-A09F-4374-B97B-002ECAFA56A0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57B0668-98EF-44DF-9141-687A2CDD49B7}" type="sibTrans" cxnId="{DF957603-A09F-4374-B97B-002ECAFA56A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995CF7D-9E2E-49BD-AB42-49028CA6DC57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000" dirty="0"/>
            <a:t>Диалоги: </a:t>
          </a:r>
          <a:r>
            <a:rPr lang="ru-RU" sz="2000" dirty="0" err="1"/>
            <a:t>межсекторальные</a:t>
          </a:r>
          <a:r>
            <a:rPr lang="ru-RU" sz="2000" dirty="0"/>
            <a:t>, национальные и региональные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476FA0D-B6FF-400C-A523-7BEC33CC9D3E}" type="parTrans" cxnId="{C8B84C09-11E3-4317-BDB8-642F1963EBDC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EACA637-EC76-49BD-840C-F5FE3F15FA62}" type="sibTrans" cxnId="{C8B84C09-11E3-4317-BDB8-642F1963EBD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811CB2E-087D-46A2-868A-C35DEB04E586}">
      <dgm:prSet/>
      <dgm:spPr>
        <a:solidFill>
          <a:srgbClr val="C00000"/>
        </a:solidFill>
      </dgm:spPr>
      <dgm:t>
        <a:bodyPr/>
        <a:lstStyle/>
        <a:p>
          <a:r>
            <a:rPr lang="ru-RU" b="1" dirty="0">
              <a:latin typeface="Times New Roman" pitchFamily="18" charset="0"/>
              <a:cs typeface="Times New Roman" pitchFamily="18" charset="0"/>
            </a:rPr>
            <a:t>Список инвестиционных проектов (Фаза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II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4A95992F-1E06-415D-A17E-B2075D3BC812}" type="parTrans" cxnId="{18F101BE-C0F8-4F3B-A00A-4C5C918009B8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F401EF6-6C6B-4129-B0AC-D9581008C5E9}" type="sibTrans" cxnId="{18F101BE-C0F8-4F3B-A00A-4C5C918009B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FC12344-6040-4C1A-BD09-C702CC6DB3C7}">
      <dgm:prSet phldrT="[Текст]" custScaleX="79847" custScaleY="52324" custRadScaleRad="132487" custRadScaleInc="48219"/>
      <dgm:spPr/>
      <dgm:t>
        <a:bodyPr/>
        <a:lstStyle/>
        <a:p>
          <a:endParaRPr lang="ru-RU"/>
        </a:p>
      </dgm:t>
    </dgm:pt>
    <dgm:pt modelId="{2D94D305-CE9B-4CBA-83AA-A6784805ACAB}" type="parTrans" cxnId="{B52A4A43-D589-4EA4-AF61-E50A108B1185}">
      <dgm:prSet custScaleX="63997" custLinFactNeighborX="-19068" custLinFactNeighborY="31117"/>
      <dgm:spPr/>
      <dgm:t>
        <a:bodyPr/>
        <a:lstStyle/>
        <a:p>
          <a:endParaRPr lang="ru-RU"/>
        </a:p>
      </dgm:t>
    </dgm:pt>
    <dgm:pt modelId="{5A85E15A-65CE-4183-AC26-85F11E69CBE4}" type="sibTrans" cxnId="{B52A4A43-D589-4EA4-AF61-E50A108B1185}">
      <dgm:prSet/>
      <dgm:spPr/>
      <dgm:t>
        <a:bodyPr/>
        <a:lstStyle/>
        <a:p>
          <a:endParaRPr lang="ru-RU"/>
        </a:p>
      </dgm:t>
    </dgm:pt>
    <dgm:pt modelId="{A29DF235-09FE-42BB-9543-6DAD196A1795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dirty="0"/>
            <a:t>Продвижение региональные планы и программы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669EC0B-6550-4A2A-AC62-1DCB522978AC}" type="parTrans" cxnId="{C6BA63D1-8F5D-44DF-A4DA-73F30DA47F9B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60E064A-F06A-4036-BB55-F1A11F58B01D}" type="sibTrans" cxnId="{C6BA63D1-8F5D-44DF-A4DA-73F30DA47F9B}">
      <dgm:prSet/>
      <dgm:spPr/>
      <dgm:t>
        <a:bodyPr/>
        <a:lstStyle/>
        <a:p>
          <a:endParaRPr lang="ru-RU"/>
        </a:p>
      </dgm:t>
    </dgm:pt>
    <dgm:pt modelId="{F79209AE-7171-41F0-9215-6763D9985C87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/>
            <a:t>Практическое планирование, семинары и учебные визиты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619BC2D-01A7-4049-A0A4-2736D56FAF00}" type="parTrans" cxnId="{245FEB80-4C0D-4037-BFA4-55C5D8B4EADC}">
      <dgm:prSet/>
      <dgm:spPr>
        <a:solidFill>
          <a:srgbClr val="92D050"/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DFDAA54-90AC-4881-AE77-9D32AF616206}" type="sibTrans" cxnId="{245FEB80-4C0D-4037-BFA4-55C5D8B4EADC}">
      <dgm:prSet/>
      <dgm:spPr/>
      <dgm:t>
        <a:bodyPr/>
        <a:lstStyle/>
        <a:p>
          <a:endParaRPr lang="ru-RU"/>
        </a:p>
      </dgm:t>
    </dgm:pt>
    <dgm:pt modelId="{571808EE-A00E-4C77-AAFB-FC75D41E967F}" type="pres">
      <dgm:prSet presAssocID="{38985ACF-DE30-4F27-8352-1C881EEA5F0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8B6DDF-24C1-4E54-86CE-1602AC6BAFFF}" type="pres">
      <dgm:prSet presAssocID="{0C0AC19E-CA8B-41B8-85E6-0D438B13DC4A}" presName="centerShape" presStyleLbl="node0" presStyleIdx="0" presStyleCnt="1" custScaleX="85986" custScaleY="77308" custLinFactNeighborX="760" custLinFactNeighborY="-26554"/>
      <dgm:spPr/>
      <dgm:t>
        <a:bodyPr/>
        <a:lstStyle/>
        <a:p>
          <a:endParaRPr lang="en-US"/>
        </a:p>
      </dgm:t>
    </dgm:pt>
    <dgm:pt modelId="{06F53E48-8CC7-4507-81CF-D56EA5F1967B}" type="pres">
      <dgm:prSet presAssocID="{2B223F32-DBFA-40FB-B35C-9C5B218A08D4}" presName="parTrans" presStyleLbl="bgSibTrans2D1" presStyleIdx="0" presStyleCnt="6" custScaleX="78769" custLinFactNeighborX="22127" custLinFactNeighborY="33471"/>
      <dgm:spPr/>
      <dgm:t>
        <a:bodyPr/>
        <a:lstStyle/>
        <a:p>
          <a:endParaRPr lang="en-US"/>
        </a:p>
      </dgm:t>
    </dgm:pt>
    <dgm:pt modelId="{713CEE95-81D5-4818-B170-5AC54BF42116}" type="pres">
      <dgm:prSet presAssocID="{508DF062-D956-42C3-AFDE-D80C87CC2980}" presName="node" presStyleLbl="node1" presStyleIdx="0" presStyleCnt="6" custScaleX="138738" custScaleY="112778" custRadScaleRad="90188" custRadScaleInc="862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3ADF2-DA88-4872-9053-702CCAE66CAC}" type="pres">
      <dgm:prSet presAssocID="{3619BC2D-01A7-4049-A0A4-2736D56FAF00}" presName="parTrans" presStyleLbl="bgSibTrans2D1" presStyleIdx="1" presStyleCnt="6" custScaleX="59790" custLinFactNeighborX="22127" custLinFactNeighborY="33471"/>
      <dgm:spPr/>
      <dgm:t>
        <a:bodyPr/>
        <a:lstStyle/>
        <a:p>
          <a:endParaRPr lang="en-US"/>
        </a:p>
      </dgm:t>
    </dgm:pt>
    <dgm:pt modelId="{9D8A9ACC-1688-4671-BA03-8B9967221E38}" type="pres">
      <dgm:prSet presAssocID="{F79209AE-7171-41F0-9215-6763D9985C87}" presName="node" presStyleLbl="node1" presStyleIdx="1" presStyleCnt="6" custScaleX="160498" custScaleY="96525" custRadScaleRad="120787" custRadScaleInc="34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9B3BC-616B-416E-A562-0B8AD0AA66AF}" type="pres">
      <dgm:prSet presAssocID="{C5EB8844-4AD3-46C0-ABC5-B25E5B52BACB}" presName="parTrans" presStyleLbl="bgSibTrans2D1" presStyleIdx="2" presStyleCnt="6" custAng="29474"/>
      <dgm:spPr/>
      <dgm:t>
        <a:bodyPr/>
        <a:lstStyle/>
        <a:p>
          <a:endParaRPr lang="en-US"/>
        </a:p>
      </dgm:t>
    </dgm:pt>
    <dgm:pt modelId="{BCE022F3-B0CF-4331-B68E-47D7540BCA57}" type="pres">
      <dgm:prSet presAssocID="{7714FC03-BFA4-42CA-8D24-5B1FFC8597C2}" presName="node" presStyleLbl="node1" presStyleIdx="2" presStyleCnt="6" custScaleX="143671" custScaleY="73275" custRadScaleRad="112171" custRadScaleInc="62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107C2-5527-420F-AD9A-5A5323A46034}" type="pres">
      <dgm:prSet presAssocID="{8476FA0D-B6FF-400C-A523-7BEC33CC9D3E}" presName="parTrans" presStyleLbl="bgSibTrans2D1" presStyleIdx="3" presStyleCnt="6" custScaleX="73466" custLinFactNeighborX="-1532" custLinFactNeighborY="53062"/>
      <dgm:spPr/>
      <dgm:t>
        <a:bodyPr/>
        <a:lstStyle/>
        <a:p>
          <a:endParaRPr lang="en-US"/>
        </a:p>
      </dgm:t>
    </dgm:pt>
    <dgm:pt modelId="{713B5945-10D0-402A-A5CF-AA4ADB5EA425}" type="pres">
      <dgm:prSet presAssocID="{F995CF7D-9E2E-49BD-AB42-49028CA6DC57}" presName="node" presStyleLbl="node1" presStyleIdx="3" presStyleCnt="6" custScaleX="158171" custScaleY="116253" custRadScaleRad="131099" custRadScaleInc="86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2D878-E97C-49BA-ADB8-D729AA656F73}" type="pres">
      <dgm:prSet presAssocID="{5669EC0B-6550-4A2A-AC62-1DCB522978AC}" presName="parTrans" presStyleLbl="bgSibTrans2D1" presStyleIdx="4" presStyleCnt="6" custScaleX="85707" custLinFactNeighborX="-19068" custLinFactNeighborY="31117"/>
      <dgm:spPr/>
      <dgm:t>
        <a:bodyPr/>
        <a:lstStyle/>
        <a:p>
          <a:endParaRPr lang="en-US"/>
        </a:p>
      </dgm:t>
    </dgm:pt>
    <dgm:pt modelId="{AEE7A405-1F13-4015-8149-CA32B9636B71}" type="pres">
      <dgm:prSet presAssocID="{A29DF235-09FE-42BB-9543-6DAD196A1795}" presName="node" presStyleLbl="node1" presStyleIdx="4" presStyleCnt="6" custScaleX="148727" custScaleY="109749" custRadScaleRad="97447" custRadScaleInc="394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9161A-EFF8-4B8E-9B90-3A03BE1AC42D}" type="pres">
      <dgm:prSet presAssocID="{4A95992F-1E06-415D-A17E-B2075D3BC812}" presName="parTrans" presStyleLbl="bgSibTrans2D1" presStyleIdx="5" presStyleCnt="6" custAng="10961946" custScaleX="48024" custScaleY="111853" custLinFactY="-11842" custLinFactNeighborX="-5638" custLinFactNeighborY="-100000"/>
      <dgm:spPr/>
      <dgm:t>
        <a:bodyPr/>
        <a:lstStyle/>
        <a:p>
          <a:endParaRPr lang="en-US"/>
        </a:p>
      </dgm:t>
    </dgm:pt>
    <dgm:pt modelId="{7A2403C9-DEEF-435A-BEA6-A3BF106E3D17}" type="pres">
      <dgm:prSet presAssocID="{7811CB2E-087D-46A2-868A-C35DEB04E586}" presName="node" presStyleLbl="node1" presStyleIdx="5" presStyleCnt="6" custScaleX="182489" custScaleY="97030" custRadScaleRad="15920" custRadScaleInc="212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D6E316-45CE-4CA7-A82A-279C08724912}" type="presOf" srcId="{4A95992F-1E06-415D-A17E-B2075D3BC812}" destId="{EAA9161A-EFF8-4B8E-9B90-3A03BE1AC42D}" srcOrd="0" destOrd="0" presId="urn:microsoft.com/office/officeart/2005/8/layout/radial4"/>
    <dgm:cxn modelId="{8151BD68-6CC3-48C4-ABCD-076ECEDEEB1D}" type="presOf" srcId="{508DF062-D956-42C3-AFDE-D80C87CC2980}" destId="{713CEE95-81D5-4818-B170-5AC54BF42116}" srcOrd="0" destOrd="0" presId="urn:microsoft.com/office/officeart/2005/8/layout/radial4"/>
    <dgm:cxn modelId="{245FEB80-4C0D-4037-BFA4-55C5D8B4EADC}" srcId="{0C0AC19E-CA8B-41B8-85E6-0D438B13DC4A}" destId="{F79209AE-7171-41F0-9215-6763D9985C87}" srcOrd="1" destOrd="0" parTransId="{3619BC2D-01A7-4049-A0A4-2736D56FAF00}" sibTransId="{9DFDAA54-90AC-4881-AE77-9D32AF616206}"/>
    <dgm:cxn modelId="{5A9A3533-3217-4915-94B8-3A881C788B9F}" srcId="{38985ACF-DE30-4F27-8352-1C881EEA5F00}" destId="{0C0AC19E-CA8B-41B8-85E6-0D438B13DC4A}" srcOrd="0" destOrd="0" parTransId="{2D911394-F468-46B4-B4B1-2C8BCB1B79A7}" sibTransId="{DD113DCD-AADD-4201-B9F4-13E48CC8B525}"/>
    <dgm:cxn modelId="{3C65A2F1-A1D9-4BBF-B2A7-545D778299C1}" type="presOf" srcId="{F995CF7D-9E2E-49BD-AB42-49028CA6DC57}" destId="{713B5945-10D0-402A-A5CF-AA4ADB5EA425}" srcOrd="0" destOrd="0" presId="urn:microsoft.com/office/officeart/2005/8/layout/radial4"/>
    <dgm:cxn modelId="{36E32453-01BA-4DD4-A5D3-D4E0E54E6182}" type="presOf" srcId="{A29DF235-09FE-42BB-9543-6DAD196A1795}" destId="{AEE7A405-1F13-4015-8149-CA32B9636B71}" srcOrd="0" destOrd="0" presId="urn:microsoft.com/office/officeart/2005/8/layout/radial4"/>
    <dgm:cxn modelId="{18F101BE-C0F8-4F3B-A00A-4C5C918009B8}" srcId="{0C0AC19E-CA8B-41B8-85E6-0D438B13DC4A}" destId="{7811CB2E-087D-46A2-868A-C35DEB04E586}" srcOrd="5" destOrd="0" parTransId="{4A95992F-1E06-415D-A17E-B2075D3BC812}" sibTransId="{EF401EF6-6C6B-4129-B0AC-D9581008C5E9}"/>
    <dgm:cxn modelId="{B52A4A43-D589-4EA4-AF61-E50A108B1185}" srcId="{38985ACF-DE30-4F27-8352-1C881EEA5F00}" destId="{3FC12344-6040-4C1A-BD09-C702CC6DB3C7}" srcOrd="1" destOrd="0" parTransId="{2D94D305-CE9B-4CBA-83AA-A6784805ACAB}" sibTransId="{5A85E15A-65CE-4183-AC26-85F11E69CBE4}"/>
    <dgm:cxn modelId="{2BC25F4C-3B00-484C-BE29-333073356993}" type="presOf" srcId="{F79209AE-7171-41F0-9215-6763D9985C87}" destId="{9D8A9ACC-1688-4671-BA03-8B9967221E38}" srcOrd="0" destOrd="0" presId="urn:microsoft.com/office/officeart/2005/8/layout/radial4"/>
    <dgm:cxn modelId="{224C7C18-D105-4650-BAE6-165BFF67B04E}" srcId="{0C0AC19E-CA8B-41B8-85E6-0D438B13DC4A}" destId="{508DF062-D956-42C3-AFDE-D80C87CC2980}" srcOrd="0" destOrd="0" parTransId="{2B223F32-DBFA-40FB-B35C-9C5B218A08D4}" sibTransId="{D6BD567C-3ED7-4247-88E9-527A5632C3C9}"/>
    <dgm:cxn modelId="{8DCC3DC8-79A5-4758-B167-D488C65ECF10}" type="presOf" srcId="{8476FA0D-B6FF-400C-A523-7BEC33CC9D3E}" destId="{081107C2-5527-420F-AD9A-5A5323A46034}" srcOrd="0" destOrd="0" presId="urn:microsoft.com/office/officeart/2005/8/layout/radial4"/>
    <dgm:cxn modelId="{C8B84C09-11E3-4317-BDB8-642F1963EBDC}" srcId="{0C0AC19E-CA8B-41B8-85E6-0D438B13DC4A}" destId="{F995CF7D-9E2E-49BD-AB42-49028CA6DC57}" srcOrd="3" destOrd="0" parTransId="{8476FA0D-B6FF-400C-A523-7BEC33CC9D3E}" sibTransId="{9EACA637-EC76-49BD-840C-F5FE3F15FA62}"/>
    <dgm:cxn modelId="{4E70FAE6-61A7-47D0-B72B-7CC40BF49EFB}" type="presOf" srcId="{5669EC0B-6550-4A2A-AC62-1DCB522978AC}" destId="{24B2D878-E97C-49BA-ADB8-D729AA656F73}" srcOrd="0" destOrd="0" presId="urn:microsoft.com/office/officeart/2005/8/layout/radial4"/>
    <dgm:cxn modelId="{B73E967F-750E-4EBA-B95B-626764BBBFC7}" type="presOf" srcId="{C5EB8844-4AD3-46C0-ABC5-B25E5B52BACB}" destId="{45B9B3BC-616B-416E-A562-0B8AD0AA66AF}" srcOrd="0" destOrd="0" presId="urn:microsoft.com/office/officeart/2005/8/layout/radial4"/>
    <dgm:cxn modelId="{4F8DB7CE-6D8E-449F-BE65-D3742DCF5B5B}" type="presOf" srcId="{38985ACF-DE30-4F27-8352-1C881EEA5F00}" destId="{571808EE-A00E-4C77-AAFB-FC75D41E967F}" srcOrd="0" destOrd="0" presId="urn:microsoft.com/office/officeart/2005/8/layout/radial4"/>
    <dgm:cxn modelId="{C6BA63D1-8F5D-44DF-A4DA-73F30DA47F9B}" srcId="{0C0AC19E-CA8B-41B8-85E6-0D438B13DC4A}" destId="{A29DF235-09FE-42BB-9543-6DAD196A1795}" srcOrd="4" destOrd="0" parTransId="{5669EC0B-6550-4A2A-AC62-1DCB522978AC}" sibTransId="{B60E064A-F06A-4036-BB55-F1A11F58B01D}"/>
    <dgm:cxn modelId="{C8E1124F-BA34-4476-A86D-2457E7F7DD8F}" type="presOf" srcId="{7811CB2E-087D-46A2-868A-C35DEB04E586}" destId="{7A2403C9-DEEF-435A-BEA6-A3BF106E3D17}" srcOrd="0" destOrd="0" presId="urn:microsoft.com/office/officeart/2005/8/layout/radial4"/>
    <dgm:cxn modelId="{300F92D9-5A16-42A0-A7BE-D82C693FC668}" type="presOf" srcId="{0C0AC19E-CA8B-41B8-85E6-0D438B13DC4A}" destId="{368B6DDF-24C1-4E54-86CE-1602AC6BAFFF}" srcOrd="0" destOrd="0" presId="urn:microsoft.com/office/officeart/2005/8/layout/radial4"/>
    <dgm:cxn modelId="{8B394ACB-5296-4873-9914-F26D4B929F5C}" type="presOf" srcId="{2B223F32-DBFA-40FB-B35C-9C5B218A08D4}" destId="{06F53E48-8CC7-4507-81CF-D56EA5F1967B}" srcOrd="0" destOrd="0" presId="urn:microsoft.com/office/officeart/2005/8/layout/radial4"/>
    <dgm:cxn modelId="{9E41CCC5-3AB8-493D-95AF-E51B733205E7}" type="presOf" srcId="{7714FC03-BFA4-42CA-8D24-5B1FFC8597C2}" destId="{BCE022F3-B0CF-4331-B68E-47D7540BCA57}" srcOrd="0" destOrd="0" presId="urn:microsoft.com/office/officeart/2005/8/layout/radial4"/>
    <dgm:cxn modelId="{E7314F7D-5466-4161-B297-6649142AC0C3}" type="presOf" srcId="{3619BC2D-01A7-4049-A0A4-2736D56FAF00}" destId="{02E3ADF2-DA88-4872-9053-702CCAE66CAC}" srcOrd="0" destOrd="0" presId="urn:microsoft.com/office/officeart/2005/8/layout/radial4"/>
    <dgm:cxn modelId="{DF957603-A09F-4374-B97B-002ECAFA56A0}" srcId="{0C0AC19E-CA8B-41B8-85E6-0D438B13DC4A}" destId="{7714FC03-BFA4-42CA-8D24-5B1FFC8597C2}" srcOrd="2" destOrd="0" parTransId="{C5EB8844-4AD3-46C0-ABC5-B25E5B52BACB}" sibTransId="{557B0668-98EF-44DF-9141-687A2CDD49B7}"/>
    <dgm:cxn modelId="{555002BF-23F0-4070-B2C5-3507FFA033EC}" type="presParOf" srcId="{571808EE-A00E-4C77-AAFB-FC75D41E967F}" destId="{368B6DDF-24C1-4E54-86CE-1602AC6BAFFF}" srcOrd="0" destOrd="0" presId="urn:microsoft.com/office/officeart/2005/8/layout/radial4"/>
    <dgm:cxn modelId="{9CD25B53-03A9-4B8B-B851-0FAE399B1D81}" type="presParOf" srcId="{571808EE-A00E-4C77-AAFB-FC75D41E967F}" destId="{06F53E48-8CC7-4507-81CF-D56EA5F1967B}" srcOrd="1" destOrd="0" presId="urn:microsoft.com/office/officeart/2005/8/layout/radial4"/>
    <dgm:cxn modelId="{C442251C-18E3-4663-BEC7-4247047C6847}" type="presParOf" srcId="{571808EE-A00E-4C77-AAFB-FC75D41E967F}" destId="{713CEE95-81D5-4818-B170-5AC54BF42116}" srcOrd="2" destOrd="0" presId="urn:microsoft.com/office/officeart/2005/8/layout/radial4"/>
    <dgm:cxn modelId="{44C9798D-FE2E-4F48-B200-B6ADFF252BFC}" type="presParOf" srcId="{571808EE-A00E-4C77-AAFB-FC75D41E967F}" destId="{02E3ADF2-DA88-4872-9053-702CCAE66CAC}" srcOrd="3" destOrd="0" presId="urn:microsoft.com/office/officeart/2005/8/layout/radial4"/>
    <dgm:cxn modelId="{546FD2A4-DEB0-4BA7-9104-06CE4DEE8724}" type="presParOf" srcId="{571808EE-A00E-4C77-AAFB-FC75D41E967F}" destId="{9D8A9ACC-1688-4671-BA03-8B9967221E38}" srcOrd="4" destOrd="0" presId="urn:microsoft.com/office/officeart/2005/8/layout/radial4"/>
    <dgm:cxn modelId="{0AA359A1-07B2-4289-BB37-7F7F83EB5975}" type="presParOf" srcId="{571808EE-A00E-4C77-AAFB-FC75D41E967F}" destId="{45B9B3BC-616B-416E-A562-0B8AD0AA66AF}" srcOrd="5" destOrd="0" presId="urn:microsoft.com/office/officeart/2005/8/layout/radial4"/>
    <dgm:cxn modelId="{3AC74260-3B7D-4CF7-8DA6-1933595ECF89}" type="presParOf" srcId="{571808EE-A00E-4C77-AAFB-FC75D41E967F}" destId="{BCE022F3-B0CF-4331-B68E-47D7540BCA57}" srcOrd="6" destOrd="0" presId="urn:microsoft.com/office/officeart/2005/8/layout/radial4"/>
    <dgm:cxn modelId="{DEEDE745-8247-409F-9F1D-3D71AE8F61D5}" type="presParOf" srcId="{571808EE-A00E-4C77-AAFB-FC75D41E967F}" destId="{081107C2-5527-420F-AD9A-5A5323A46034}" srcOrd="7" destOrd="0" presId="urn:microsoft.com/office/officeart/2005/8/layout/radial4"/>
    <dgm:cxn modelId="{35E9170E-194B-4F8A-BD99-A5ABF14F515B}" type="presParOf" srcId="{571808EE-A00E-4C77-AAFB-FC75D41E967F}" destId="{713B5945-10D0-402A-A5CF-AA4ADB5EA425}" srcOrd="8" destOrd="0" presId="urn:microsoft.com/office/officeart/2005/8/layout/radial4"/>
    <dgm:cxn modelId="{CD028362-BAF7-4BD5-A55C-1F11543AB326}" type="presParOf" srcId="{571808EE-A00E-4C77-AAFB-FC75D41E967F}" destId="{24B2D878-E97C-49BA-ADB8-D729AA656F73}" srcOrd="9" destOrd="0" presId="urn:microsoft.com/office/officeart/2005/8/layout/radial4"/>
    <dgm:cxn modelId="{624538AE-1AFB-4182-982C-30CCE6491BCF}" type="presParOf" srcId="{571808EE-A00E-4C77-AAFB-FC75D41E967F}" destId="{AEE7A405-1F13-4015-8149-CA32B9636B71}" srcOrd="10" destOrd="0" presId="urn:microsoft.com/office/officeart/2005/8/layout/radial4"/>
    <dgm:cxn modelId="{C07AB94E-08CD-4AE9-8868-4FBC97C1F263}" type="presParOf" srcId="{571808EE-A00E-4C77-AAFB-FC75D41E967F}" destId="{EAA9161A-EFF8-4B8E-9B90-3A03BE1AC42D}" srcOrd="11" destOrd="0" presId="urn:microsoft.com/office/officeart/2005/8/layout/radial4"/>
    <dgm:cxn modelId="{8E84EF02-C001-4F83-8FCF-B46DCE6D5FE2}" type="presParOf" srcId="{571808EE-A00E-4C77-AAFB-FC75D41E967F}" destId="{7A2403C9-DEEF-435A-BEA6-A3BF106E3D17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B6DDF-24C1-4E54-86CE-1602AC6BAFFF}">
      <dsp:nvSpPr>
        <dsp:cNvPr id="0" name=""/>
        <dsp:cNvSpPr/>
      </dsp:nvSpPr>
      <dsp:spPr>
        <a:xfrm>
          <a:off x="3048969" y="1573796"/>
          <a:ext cx="1895675" cy="170435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>
              <a:latin typeface="Times New Roman" pitchFamily="18" charset="0"/>
              <a:cs typeface="Times New Roman" pitchFamily="18" charset="0"/>
            </a:rPr>
            <a:t>Nexus targeted dialogues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26584" y="1823393"/>
        <a:ext cx="1340445" cy="1205163"/>
      </dsp:txXfrm>
    </dsp:sp>
    <dsp:sp modelId="{06F53E48-8CC7-4507-81CF-D56EA5F1967B}">
      <dsp:nvSpPr>
        <dsp:cNvPr id="0" name=""/>
        <dsp:cNvSpPr/>
      </dsp:nvSpPr>
      <dsp:spPr>
        <a:xfrm rot="10233229">
          <a:off x="1796182" y="2637888"/>
          <a:ext cx="1381724" cy="628320"/>
        </a:xfrm>
        <a:prstGeom prst="lef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3CEE95-81D5-4818-B170-5AC54BF42116}">
      <dsp:nvSpPr>
        <dsp:cNvPr id="0" name=""/>
        <dsp:cNvSpPr/>
      </dsp:nvSpPr>
      <dsp:spPr>
        <a:xfrm>
          <a:off x="163191" y="2189514"/>
          <a:ext cx="2141064" cy="139235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Пилотный проект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3972" y="2230295"/>
        <a:ext cx="2059502" cy="1310788"/>
      </dsp:txXfrm>
    </dsp:sp>
    <dsp:sp modelId="{02E3ADF2-DA88-4872-9053-702CCAE66CAC}">
      <dsp:nvSpPr>
        <dsp:cNvPr id="0" name=""/>
        <dsp:cNvSpPr/>
      </dsp:nvSpPr>
      <dsp:spPr>
        <a:xfrm rot="12160888">
          <a:off x="1984572" y="1544287"/>
          <a:ext cx="1162811" cy="628320"/>
        </a:xfrm>
        <a:prstGeom prst="lef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A9ACC-1688-4671-BA03-8B9967221E38}">
      <dsp:nvSpPr>
        <dsp:cNvPr id="0" name=""/>
        <dsp:cNvSpPr/>
      </dsp:nvSpPr>
      <dsp:spPr>
        <a:xfrm>
          <a:off x="0" y="677326"/>
          <a:ext cx="2476873" cy="119169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Практическое планирование, семинары и учебные визиты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903" y="712229"/>
        <a:ext cx="2407067" cy="1121886"/>
      </dsp:txXfrm>
    </dsp:sp>
    <dsp:sp modelId="{45B9B3BC-616B-416E-A562-0B8AD0AA66AF}">
      <dsp:nvSpPr>
        <dsp:cNvPr id="0" name=""/>
        <dsp:cNvSpPr/>
      </dsp:nvSpPr>
      <dsp:spPr>
        <a:xfrm rot="16241950">
          <a:off x="3472150" y="668066"/>
          <a:ext cx="1059794" cy="62832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022F3-B0CF-4331-B68E-47D7540BCA57}">
      <dsp:nvSpPr>
        <dsp:cNvPr id="0" name=""/>
        <dsp:cNvSpPr/>
      </dsp:nvSpPr>
      <dsp:spPr>
        <a:xfrm>
          <a:off x="2895374" y="8"/>
          <a:ext cx="2217192" cy="90464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Оценки, обзоры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21870" y="26504"/>
        <a:ext cx="2164200" cy="851656"/>
      </dsp:txXfrm>
    </dsp:sp>
    <dsp:sp modelId="{081107C2-5527-420F-AD9A-5A5323A46034}">
      <dsp:nvSpPr>
        <dsp:cNvPr id="0" name=""/>
        <dsp:cNvSpPr/>
      </dsp:nvSpPr>
      <dsp:spPr>
        <a:xfrm rot="20115788">
          <a:off x="5118218" y="1534520"/>
          <a:ext cx="1641980" cy="62832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3B5945-10D0-402A-A5CF-AA4ADB5EA425}">
      <dsp:nvSpPr>
        <dsp:cNvPr id="0" name=""/>
        <dsp:cNvSpPr/>
      </dsp:nvSpPr>
      <dsp:spPr>
        <a:xfrm>
          <a:off x="5767934" y="330030"/>
          <a:ext cx="2440962" cy="143525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Диалоги: </a:t>
          </a:r>
          <a:r>
            <a:rPr lang="ru-RU" sz="2000" kern="1200" dirty="0" err="1"/>
            <a:t>межсекторальные</a:t>
          </a:r>
          <a:r>
            <a:rPr lang="ru-RU" sz="2000" kern="1200" dirty="0"/>
            <a:t>, национальные и региональные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09971" y="372067"/>
        <a:ext cx="2356888" cy="1351178"/>
      </dsp:txXfrm>
    </dsp:sp>
    <dsp:sp modelId="{24B2D878-E97C-49BA-ADB8-D729AA656F73}">
      <dsp:nvSpPr>
        <dsp:cNvPr id="0" name=""/>
        <dsp:cNvSpPr/>
      </dsp:nvSpPr>
      <dsp:spPr>
        <a:xfrm rot="515230">
          <a:off x="4803885" y="2606658"/>
          <a:ext cx="1626537" cy="6283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E7A405-1F13-4015-8149-CA32B9636B71}">
      <dsp:nvSpPr>
        <dsp:cNvPr id="0" name=""/>
        <dsp:cNvSpPr/>
      </dsp:nvSpPr>
      <dsp:spPr>
        <a:xfrm>
          <a:off x="5769672" y="2189509"/>
          <a:ext cx="2295218" cy="135495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Продвижение региональные планы и программы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09357" y="2229194"/>
        <a:ext cx="2215848" cy="1275584"/>
      </dsp:txXfrm>
    </dsp:sp>
    <dsp:sp modelId="{EAA9161A-EFF8-4B8E-9B90-3A03BE1AC42D}">
      <dsp:nvSpPr>
        <dsp:cNvPr id="0" name=""/>
        <dsp:cNvSpPr/>
      </dsp:nvSpPr>
      <dsp:spPr>
        <a:xfrm rot="16080735">
          <a:off x="3732882" y="2961467"/>
          <a:ext cx="638561" cy="702795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2403C9-DEEF-435A-BEA6-A3BF106E3D17}">
      <dsp:nvSpPr>
        <dsp:cNvPr id="0" name=""/>
        <dsp:cNvSpPr/>
      </dsp:nvSpPr>
      <dsp:spPr>
        <a:xfrm>
          <a:off x="2773329" y="4079240"/>
          <a:ext cx="2816248" cy="119792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Список инвестиционных проектов (Фаза</a:t>
          </a:r>
          <a:r>
            <a:rPr lang="en-US" sz="1600" kern="1200" dirty="0">
              <a:latin typeface="Times New Roman" pitchFamily="18" charset="0"/>
              <a:cs typeface="Times New Roman" pitchFamily="18" charset="0"/>
            </a:rPr>
            <a:t> II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2808415" y="4114326"/>
        <a:ext cx="2746076" cy="1127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D1858-298F-4A54-BD6D-F06F79CCC623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E5105-A5B2-494C-8012-2B069ED99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53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E5105-A5B2-494C-8012-2B069ED99A4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00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E5105-A5B2-494C-8012-2B069ED99A42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203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E5105-A5B2-494C-8012-2B069ED99A42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004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951EF2B-C95B-476C-A648-8D2186A287E5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5708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/>
              <a:t>Hypithesys </a:t>
            </a:r>
            <a:endParaRPr lang="ru-RU" altLang="ru-RU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A5F1AAC-C2F0-4722-A834-A53EC8CD2557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013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4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7.png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hyperlink" Target="http://www.carececo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869160"/>
            <a:ext cx="7200800" cy="86040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Заседание МКУР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Ашхабад,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6-7 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июня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2017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г.</a:t>
            </a:r>
          </a:p>
          <a:p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56451" y="3018657"/>
            <a:ext cx="8640960" cy="1152128"/>
          </a:xfrm>
        </p:spPr>
        <p:txBody>
          <a:bodyPr>
            <a:normAutofit/>
          </a:bodyPr>
          <a:lstStyle/>
          <a:p>
            <a:pPr lvl="0"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 о деятельности РЭЦ ЦА по сотрудничеству с МКУР.</a:t>
            </a:r>
            <a:endParaRPr lang="ru-RU" sz="2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Рисунок 8" descr="Logo CAREC_whi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15714" y="961985"/>
            <a:ext cx="1676366" cy="153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92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457200" y="6093296"/>
            <a:ext cx="8229600" cy="5760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721" y="1244005"/>
            <a:ext cx="7412530" cy="5281339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Совместная деятельность НИЦ МКУР и РЭЦЦА  строится на основе подписанного в июне 2014 г. «Меморандума о взаимопонимании» и «Плана совместной деятельности».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 непосредственном участии  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НИЦ</a:t>
            </a:r>
            <a:r>
              <a:rPr lang="en-US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МКУР, 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Секретариата МКУР и РЭЦЦА: Создана платформа взаимодействия и сотрудничества региональных организаций. Проведены две встречи в Алматы 5-6 декабря 2016 г.; 16-17 марта 2017 г. Принята Концепция взаимодействия и сотрудничества региональных организаций и План совместных действий на 2017 г. (в рамках проектов GIZ)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Проведена две встречи РО с международными организациями: ЕК, UNEP, Агентство USAID, ЕЭК ООН,  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WB 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 целью усиления взаимодействия и сотрудничества, а также поиска потенциальных доноров для финансирования совместных проектов, в том числе   для проведения заседаний МКУР;</a:t>
            </a:r>
          </a:p>
          <a:p>
            <a:endParaRPr lang="ru-RU" sz="20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908720"/>
            <a:ext cx="7067550" cy="65293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/>
          </a:p>
          <a:p>
            <a:endParaRPr lang="ru-RU" sz="2800" b="1" dirty="0"/>
          </a:p>
          <a:p>
            <a:endParaRPr lang="ru-RU" sz="2800" b="1" dirty="0"/>
          </a:p>
        </p:txBody>
      </p:sp>
      <p:pic>
        <p:nvPicPr>
          <p:cNvPr id="7" name="Picture 8" descr="S500294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764704"/>
            <a:ext cx="1403648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773522"/>
            <a:ext cx="89926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Выполнение Меморандума и Плана совместных действий </a:t>
            </a:r>
            <a:endParaRPr lang="ru-RU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693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624" y="620688"/>
            <a:ext cx="7569146" cy="79695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Выполнение Меморандума и Плана совместных действий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31642" y="1417638"/>
            <a:ext cx="7776862" cy="5035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С целью повышения потенциала региональных организаций ЦА, был проведен тренинг.</a:t>
            </a:r>
          </a:p>
          <a:p>
            <a:r>
              <a:rPr lang="ru-RU" sz="2800" dirty="0"/>
              <a:t>По тематике: Управление проектами, финансовому менеджменту и обмену информацией. Тренинг состоялся 17-18 октября 2016 г.  В офисе РЭЦЦА.</a:t>
            </a:r>
          </a:p>
          <a:p>
            <a:r>
              <a:rPr lang="ru-RU" sz="2800" dirty="0"/>
              <a:t>Оказано содействия в организации и проведении заседания МКУР, финансовая помощь участия  делегаций Таджикистана и Узбекистана на заседании МКУР,  24-25 мая, 2016 г; (проект ЕК)</a:t>
            </a:r>
          </a:p>
        </p:txBody>
      </p:sp>
      <p:pic>
        <p:nvPicPr>
          <p:cNvPr id="5" name="Picture 10" descr="DSC_478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3316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392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3"/>
            <a:ext cx="7884368" cy="802629"/>
          </a:xfrm>
        </p:spPr>
        <p:txBody>
          <a:bodyPr>
            <a:noAutofit/>
          </a:bodyPr>
          <a:lstStyle/>
          <a:p>
            <a:r>
              <a:rPr lang="ru-RU" sz="2800" dirty="0"/>
              <a:t>Выполнение Меморандума и Плана совместных действий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2008" y="1567333"/>
            <a:ext cx="7956376" cy="4525963"/>
          </a:xfrm>
        </p:spPr>
        <p:txBody>
          <a:bodyPr>
            <a:noAutofit/>
          </a:bodyPr>
          <a:lstStyle/>
          <a:p>
            <a:pPr lvl="0"/>
            <a:r>
              <a:rPr lang="ru-RU" sz="2600" dirty="0">
                <a:solidFill>
                  <a:prstClr val="black"/>
                </a:solidFill>
              </a:rPr>
              <a:t>Оказано содействие в модернизации веб портала МКУР.</a:t>
            </a:r>
          </a:p>
          <a:p>
            <a:pPr lvl="0"/>
            <a:r>
              <a:rPr lang="ru-RU" sz="2600" dirty="0" smtClean="0"/>
              <a:t>Техническая поддержка </a:t>
            </a:r>
            <a:r>
              <a:rPr lang="ru-RU" sz="2600" dirty="0"/>
              <a:t>для оснащения </a:t>
            </a:r>
            <a:r>
              <a:rPr lang="ru-RU" sz="2600" dirty="0" smtClean="0"/>
              <a:t>офиса НИЦ </a:t>
            </a:r>
            <a:r>
              <a:rPr lang="ru-RU" sz="2600" dirty="0" smtClean="0">
                <a:solidFill>
                  <a:prstClr val="black"/>
                </a:solidFill>
              </a:rPr>
              <a:t>МКУР </a:t>
            </a:r>
            <a:r>
              <a:rPr lang="ru-RU" sz="2600" dirty="0">
                <a:solidFill>
                  <a:prstClr val="black"/>
                </a:solidFill>
              </a:rPr>
              <a:t>(в рамках проектов ЕК)</a:t>
            </a:r>
          </a:p>
          <a:p>
            <a:pPr lvl="0"/>
            <a:r>
              <a:rPr lang="ru-RU" sz="2600" dirty="0">
                <a:solidFill>
                  <a:prstClr val="black"/>
                </a:solidFill>
              </a:rPr>
              <a:t>Подготовка и совместное участие в Министерской конференции в Батуми, «Окружающая среда для Европы», организации и проведение сайд-</a:t>
            </a:r>
            <a:r>
              <a:rPr lang="ru-RU" sz="2600" dirty="0" err="1">
                <a:solidFill>
                  <a:prstClr val="black"/>
                </a:solidFill>
              </a:rPr>
              <a:t>ивента</a:t>
            </a:r>
            <a:r>
              <a:rPr lang="ru-RU" sz="2600" dirty="0" smtClean="0">
                <a:solidFill>
                  <a:prstClr val="black"/>
                </a:solidFill>
              </a:rPr>
              <a:t>.</a:t>
            </a:r>
            <a:endParaRPr lang="ru-RU" sz="2600" dirty="0">
              <a:solidFill>
                <a:prstClr val="black"/>
              </a:solidFill>
            </a:endParaRPr>
          </a:p>
        </p:txBody>
      </p:sp>
      <p:pic>
        <p:nvPicPr>
          <p:cNvPr id="4" name="Picture 10" descr="DSC_9476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"/>
          <a:stretch>
            <a:fillRect/>
          </a:stretch>
        </p:blipFill>
        <p:spPr bwMode="auto">
          <a:xfrm>
            <a:off x="7884368" y="590"/>
            <a:ext cx="125963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1938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624" y="620688"/>
            <a:ext cx="7569146" cy="796950"/>
          </a:xfrm>
        </p:spPr>
        <p:txBody>
          <a:bodyPr>
            <a:noAutofit/>
          </a:bodyPr>
          <a:lstStyle/>
          <a:p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Дальнейшие шаги по выполнению Меморандума и Плана совместных действий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31642" y="1628800"/>
            <a:ext cx="7776862" cy="48245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sz="2400" b="1" dirty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sz="2800" dirty="0"/>
              <a:t>-Обновление РПДООС в контексте «зеленая экономика» </a:t>
            </a:r>
            <a:r>
              <a:rPr lang="ru-RU" sz="2800" dirty="0" smtClean="0"/>
              <a:t>ЦУР </a:t>
            </a:r>
            <a:r>
              <a:rPr lang="ru-RU" sz="2800" dirty="0"/>
              <a:t>и изменения климата.</a:t>
            </a:r>
            <a:br>
              <a:rPr lang="ru-RU" sz="2800" dirty="0"/>
            </a:br>
            <a:r>
              <a:rPr lang="ru-RU" sz="2800" dirty="0"/>
              <a:t>- Организация и проведение ежегодного «Центрально-Азиатского экологического Форума (ЦАЭФ)».</a:t>
            </a:r>
            <a:br>
              <a:rPr lang="ru-RU" sz="2800" dirty="0"/>
            </a:br>
            <a:r>
              <a:rPr lang="ru-RU" sz="2800" dirty="0"/>
              <a:t>-Объединения усилий МКУР и РЭЦЦА для развития площадки региональных организаций </a:t>
            </a:r>
            <a:br>
              <a:rPr lang="ru-RU" sz="2800" dirty="0"/>
            </a:br>
            <a:r>
              <a:rPr lang="ru-RU" sz="2800" dirty="0"/>
              <a:t>-Организация встреч с представителями международных организаций и стран доноров работающих в Центральной Азии</a:t>
            </a:r>
            <a:br>
              <a:rPr lang="ru-RU" sz="2800" dirty="0"/>
            </a:br>
            <a:r>
              <a:rPr lang="ru-RU" sz="2800" dirty="0"/>
              <a:t>-Дальнейшее развитие единого информационного пространства в области водно-энергетических ресурсов и ОС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5" name="Picture 10" descr="DSC_478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3316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54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620688"/>
            <a:ext cx="7569146" cy="796950"/>
          </a:xfrm>
        </p:spPr>
        <p:txBody>
          <a:bodyPr>
            <a:noAutofit/>
          </a:bodyPr>
          <a:lstStyle/>
          <a:p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Новые возможности сотрудничества РЭЦЦА - МКУР</a:t>
            </a:r>
          </a:p>
        </p:txBody>
      </p:sp>
      <p:pic>
        <p:nvPicPr>
          <p:cNvPr id="6" name="Picture 10" descr="DSC_9476"/>
          <p:cNvPicPr>
            <a:picLocks noChangeAspect="1" noChangeArrowheads="1"/>
          </p:cNvPicPr>
          <p:nvPr/>
        </p:nvPicPr>
        <p:blipFill rotWithShape="1">
          <a:blip r:embed="rId5" cstate="print">
            <a:lum bright="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23"/>
          <a:stretch/>
        </p:blipFill>
        <p:spPr bwMode="auto">
          <a:xfrm>
            <a:off x="7884368" y="764704"/>
            <a:ext cx="1259632" cy="6093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idx="1"/>
          </p:nvPr>
        </p:nvSpPr>
        <p:spPr>
          <a:xfrm>
            <a:off x="350110" y="2378862"/>
            <a:ext cx="7427168" cy="393045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</a:rPr>
              <a:t>Центрально-Азиатский диалог по использованию возможностей </a:t>
            </a:r>
            <a:r>
              <a:rPr lang="ru-RU" altLang="ru-RU" sz="2400" b="1" dirty="0" err="1">
                <a:solidFill>
                  <a:schemeClr val="accent1">
                    <a:lumMod val="50000"/>
                  </a:schemeClr>
                </a:solidFill>
              </a:rPr>
              <a:t>многосекторального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</a:rPr>
              <a:t> финансирования путем усиления взаимосвязи «вода-энергия-продовольствие»</a:t>
            </a:r>
          </a:p>
          <a:p>
            <a:pPr marL="0" indent="0" algn="ctr">
              <a:buNone/>
            </a:pPr>
            <a:endParaRPr lang="ru-RU" altLang="ru-RU" sz="24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altLang="ru-RU" sz="2400" b="1" dirty="0">
                <a:latin typeface="Calibri" panose="020F0502020204030204" pitchFamily="34" charset="0"/>
              </a:rPr>
              <a:t>Цель проекта </a:t>
            </a:r>
            <a:r>
              <a:rPr lang="ru-RU" altLang="ru-RU" sz="2400" dirty="0">
                <a:latin typeface="Calibri" panose="020F0502020204030204" pitchFamily="34" charset="0"/>
              </a:rPr>
              <a:t>- развитие благоприятных условий для использования возможностей финансирования </a:t>
            </a:r>
            <a:r>
              <a:rPr lang="ru-RU" altLang="ru-RU" sz="2400" dirty="0" err="1">
                <a:latin typeface="Calibri" panose="020F0502020204030204" pitchFamily="34" charset="0"/>
              </a:rPr>
              <a:t>многосекторальных</a:t>
            </a:r>
            <a:r>
              <a:rPr lang="ru-RU" altLang="ru-RU" sz="2400" dirty="0">
                <a:latin typeface="Calibri" panose="020F0502020204030204" pitchFamily="34" charset="0"/>
              </a:rPr>
              <a:t>, климатически устойчивых проектов в ЦА, которые будут способствовать повышению водной, энергетической и продовольственной безопасности в регионе</a:t>
            </a:r>
            <a:endParaRPr lang="ru-RU" altLang="ru-RU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379" y="1583925"/>
            <a:ext cx="2157412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621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/>
          <p:cNvSpPr/>
          <p:nvPr/>
        </p:nvSpPr>
        <p:spPr>
          <a:xfrm>
            <a:off x="179388" y="4725988"/>
            <a:ext cx="8785225" cy="2016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2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806709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altLang="ru-RU" sz="3200" b="1" dirty="0">
                <a:solidFill>
                  <a:schemeClr val="bg1"/>
                </a:solidFill>
              </a:rPr>
              <a:t>Направления деятельности</a:t>
            </a:r>
            <a:endParaRPr lang="ru-RU" alt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095486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2771775" y="4725988"/>
            <a:ext cx="34559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200" b="1">
                <a:solidFill>
                  <a:srgbClr val="FF0000"/>
                </a:solidFill>
              </a:rPr>
              <a:t>Основные результаты: </a:t>
            </a:r>
          </a:p>
        </p:txBody>
      </p:sp>
      <p:sp>
        <p:nvSpPr>
          <p:cNvPr id="30" name="Овал 29"/>
          <p:cNvSpPr/>
          <p:nvPr/>
        </p:nvSpPr>
        <p:spPr>
          <a:xfrm>
            <a:off x="3563938" y="2492375"/>
            <a:ext cx="2016125" cy="18002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Проект по </a:t>
            </a:r>
            <a:r>
              <a:rPr lang="ru-RU" sz="2000" dirty="0" err="1"/>
              <a:t>Взаимо</a:t>
            </a:r>
            <a:r>
              <a:rPr lang="ru-RU" sz="2000" dirty="0"/>
              <a:t>-связи</a:t>
            </a:r>
          </a:p>
        </p:txBody>
      </p:sp>
      <p:pic>
        <p:nvPicPr>
          <p:cNvPr id="9223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4047"/>
            <a:ext cx="2157412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: скругленные углы 1"/>
          <p:cNvSpPr/>
          <p:nvPr/>
        </p:nvSpPr>
        <p:spPr>
          <a:xfrm>
            <a:off x="539750" y="5589588"/>
            <a:ext cx="2663825" cy="79216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</a:rPr>
              <a:t>Понимание подхода Взаимосвязи, проблем и решений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227763" y="5518150"/>
            <a:ext cx="2447925" cy="792163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</a:rPr>
              <a:t>Навыки </a:t>
            </a:r>
            <a:r>
              <a:rPr lang="ru-RU" b="1" dirty="0" err="1">
                <a:solidFill>
                  <a:srgbClr val="C00000"/>
                </a:solidFill>
              </a:rPr>
              <a:t>многосекторального</a:t>
            </a:r>
            <a:r>
              <a:rPr lang="ru-RU" b="1" dirty="0">
                <a:solidFill>
                  <a:srgbClr val="C00000"/>
                </a:solidFill>
              </a:rPr>
              <a:t> планирования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936704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1934715" y="581025"/>
            <a:ext cx="7389813" cy="885825"/>
          </a:xfrm>
        </p:spPr>
        <p:txBody>
          <a:bodyPr/>
          <a:lstStyle/>
          <a:p>
            <a:r>
              <a:rPr lang="ru-RU" altLang="ru-RU" sz="3200" b="1" dirty="0"/>
              <a:t>Вклад проекта в усиление МКУР</a:t>
            </a:r>
            <a:endParaRPr lang="ru-RU" altLang="ru-RU" sz="3200" dirty="0"/>
          </a:p>
        </p:txBody>
      </p:sp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ru-RU" altLang="ru-RU" sz="2400" dirty="0"/>
              <a:t>Вклад в обновление РПДООС через </a:t>
            </a:r>
            <a:r>
              <a:rPr lang="ru-RU" altLang="ru-RU" sz="2400" b="1" dirty="0"/>
              <a:t>э</a:t>
            </a:r>
            <a:r>
              <a:rPr lang="ru-RU" sz="2400" b="1" dirty="0"/>
              <a:t>кспертное участие </a:t>
            </a:r>
            <a:r>
              <a:rPr lang="ru-RU" sz="2400" b="1" dirty="0" smtClean="0"/>
              <a:t>и поддержку мероприятий </a:t>
            </a:r>
            <a:r>
              <a:rPr lang="ru-RU" sz="2400" dirty="0" smtClean="0"/>
              <a:t>Рабочей группы</a:t>
            </a:r>
            <a:endParaRPr lang="ru-RU" sz="2400" dirty="0"/>
          </a:p>
          <a:p>
            <a:r>
              <a:rPr lang="ru-RU" sz="2400" b="1" dirty="0"/>
              <a:t>Повышение потенциала </a:t>
            </a:r>
            <a:r>
              <a:rPr lang="ru-RU" sz="2400" dirty="0"/>
              <a:t>членов </a:t>
            </a:r>
            <a:r>
              <a:rPr lang="ru-RU" sz="2400" dirty="0" smtClean="0"/>
              <a:t>секретариата </a:t>
            </a:r>
            <a:r>
              <a:rPr lang="ru-RU" sz="2400" dirty="0"/>
              <a:t>и НИЦ МКУР по потенциалу применения подхода взаимосвязи «вода-энергия-продовольствие» </a:t>
            </a:r>
          </a:p>
          <a:p>
            <a:r>
              <a:rPr lang="ru-RU" sz="2400" dirty="0"/>
              <a:t>Выявление существующих </a:t>
            </a:r>
            <a:r>
              <a:rPr lang="ru-RU" sz="2400" b="1" dirty="0"/>
              <a:t>возможностей инвестирования </a:t>
            </a:r>
            <a:r>
              <a:rPr lang="ru-RU" sz="2400" dirty="0" err="1"/>
              <a:t>многосекторальных</a:t>
            </a:r>
            <a:r>
              <a:rPr lang="ru-RU" sz="2400" dirty="0"/>
              <a:t> проектов</a:t>
            </a:r>
          </a:p>
          <a:p>
            <a:r>
              <a:rPr lang="ru-RU" sz="2400" b="1" dirty="0"/>
              <a:t>Организация процесса </a:t>
            </a:r>
            <a:r>
              <a:rPr lang="ru-RU" sz="2400" dirty="0"/>
              <a:t>по подготовке списка инвестиционных проектов для достижения устойчивого развития стран региона</a:t>
            </a:r>
          </a:p>
          <a:p>
            <a:r>
              <a:rPr lang="ru-RU" sz="2400" dirty="0"/>
              <a:t>Описание </a:t>
            </a:r>
            <a:r>
              <a:rPr lang="ru-RU" sz="2400" b="1" dirty="0"/>
              <a:t>возможностей и выгоды </a:t>
            </a:r>
            <a:r>
              <a:rPr lang="ru-RU" sz="2400" dirty="0"/>
              <a:t>подхода взаимосвязи для документа РПДООС</a:t>
            </a:r>
          </a:p>
          <a:p>
            <a:r>
              <a:rPr lang="ru-RU" sz="2400" b="1" dirty="0"/>
              <a:t>Привлечение внимания </a:t>
            </a:r>
            <a:r>
              <a:rPr lang="ru-RU" sz="2400" dirty="0"/>
              <a:t>потенциальных инвесторов, фондов и банков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8200"/>
            <a:ext cx="2157412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012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Спасибо за внимание!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hlinkClick r:id="rId4"/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hlinkClick r:id="rId4"/>
              </a:rPr>
            </a:br>
            <a:r>
              <a:rPr lang="en-US" b="1" u="sng" dirty="0">
                <a:solidFill>
                  <a:srgbClr val="008080"/>
                </a:solidFill>
                <a:hlinkClick r:id="rId4"/>
              </a:rPr>
              <a:t>www.carececo.org</a:t>
            </a:r>
            <a:r>
              <a:rPr lang="en-US" b="1" u="sng" dirty="0">
                <a:solidFill>
                  <a:srgbClr val="008080"/>
                </a:solidFill>
              </a:rPr>
              <a:t> </a:t>
            </a:r>
            <a:r>
              <a:rPr lang="ru-RU" b="1" u="sng" dirty="0">
                <a:solidFill>
                  <a:srgbClr val="008080"/>
                </a:solidFill>
              </a:rPr>
              <a:t/>
            </a:r>
            <a:br>
              <a:rPr lang="ru-RU" b="1" u="sng" dirty="0">
                <a:solidFill>
                  <a:srgbClr val="008080"/>
                </a:solidFill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556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2845</TotalTime>
  <Words>452</Words>
  <Application>Microsoft Office PowerPoint</Application>
  <PresentationFormat>Экран (4:3)</PresentationFormat>
  <Paragraphs>50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Информация о деятельности РЭЦ ЦА по сотрудничеству с МКУР.</vt:lpstr>
      <vt:lpstr>Презентация PowerPoint</vt:lpstr>
      <vt:lpstr>Выполнение Меморандума и Плана совместных действий</vt:lpstr>
      <vt:lpstr>Выполнение Меморандума и Плана совместных действий</vt:lpstr>
      <vt:lpstr> Дальнейшие шаги по выполнению Меморандума и Плана совместных действий</vt:lpstr>
      <vt:lpstr> Новые возможности сотрудничества РЭЦЦА - МКУР</vt:lpstr>
      <vt:lpstr>Направления деятельности</vt:lpstr>
      <vt:lpstr>Вклад проекта в усиление МКУР</vt:lpstr>
      <vt:lpstr>        Спасибо за внимание!  www.carececo.org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Mary</dc:creator>
  <cp:lastModifiedBy>Nina Kumambetova</cp:lastModifiedBy>
  <cp:revision>349</cp:revision>
  <dcterms:created xsi:type="dcterms:W3CDTF">2016-02-05T10:31:41Z</dcterms:created>
  <dcterms:modified xsi:type="dcterms:W3CDTF">2017-06-06T11:22:57Z</dcterms:modified>
</cp:coreProperties>
</file>